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9" r:id="rId3"/>
    <p:sldId id="310" r:id="rId4"/>
    <p:sldId id="311" r:id="rId5"/>
    <p:sldId id="257" r:id="rId6"/>
    <p:sldId id="312" r:id="rId7"/>
    <p:sldId id="313" r:id="rId8"/>
    <p:sldId id="314" r:id="rId9"/>
    <p:sldId id="315" r:id="rId10"/>
    <p:sldId id="317" r:id="rId11"/>
    <p:sldId id="316" r:id="rId12"/>
    <p:sldId id="274" r:id="rId13"/>
    <p:sldId id="291" r:id="rId14"/>
    <p:sldId id="307" r:id="rId15"/>
    <p:sldId id="275" r:id="rId16"/>
    <p:sldId id="305" r:id="rId17"/>
    <p:sldId id="304" r:id="rId18"/>
    <p:sldId id="303" r:id="rId19"/>
    <p:sldId id="302" r:id="rId20"/>
    <p:sldId id="301" r:id="rId21"/>
    <p:sldId id="292" r:id="rId22"/>
    <p:sldId id="300" r:id="rId23"/>
    <p:sldId id="299" r:id="rId24"/>
    <p:sldId id="298" r:id="rId25"/>
    <p:sldId id="297" r:id="rId26"/>
    <p:sldId id="281" r:id="rId27"/>
    <p:sldId id="318" r:id="rId28"/>
    <p:sldId id="295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182" autoAdjust="0"/>
    <p:restoredTop sz="94660"/>
  </p:normalViewPr>
  <p:slideViewPr>
    <p:cSldViewPr snapToGrid="0">
      <p:cViewPr varScale="1">
        <p:scale>
          <a:sx n="79" d="100"/>
          <a:sy n="79" d="100"/>
        </p:scale>
        <p:origin x="-34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F230E70-374C-491F-842F-1B62ADDAA4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66A0C900-406E-4551-87C4-E4CA2EB22B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A48CEC6-55FA-4132-94F7-424BDB8FC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2A617-3481-446D-8C85-670CB7DA70C3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5EECEE1-0364-4A75-881E-B67BB47D3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033DC46-5BAD-469D-8A3B-86E2F46D4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8909E-4D8A-41EB-B2C3-ECA4FD4CBD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9025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5ACAF84-79CF-44CA-8709-355377E64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82B137F7-9C2B-444D-B4C5-A9A5C3EA44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FA5F9C7-CDB8-447F-8D12-A203E4B36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2A617-3481-446D-8C85-670CB7DA70C3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7331630-48F7-4314-B9D9-483D9DBAA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94107E6-A789-452C-8617-4B4513563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8909E-4D8A-41EB-B2C3-ECA4FD4CBD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20668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19CEB45E-7AF3-4BEF-87B5-0D2C0253AE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DFF2A2B5-BD25-4D67-A1C1-44A9F47E28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13F5502-239C-467E-B58D-CCF05A4F9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2A617-3481-446D-8C85-670CB7DA70C3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A0F7A45-D037-4DAC-904C-0F79D0EEA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3354101-7CBF-4936-BA74-C62E5C72B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8909E-4D8A-41EB-B2C3-ECA4FD4CBD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40452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8ABF75-0B5E-40DA-8E5F-23F160998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26E5F9B-2A75-45D6-A941-31D548B9C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9E93F5D-4A3B-406B-B08D-4212CC19A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2A617-3481-446D-8C85-670CB7DA70C3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70B4B8F-54A2-480B-8F6A-E617F37EB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1E5F558-DDCE-492F-9047-AC807F11E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8909E-4D8A-41EB-B2C3-ECA4FD4CBD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6052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BAD4D47-78D3-45F1-B91E-D1AA32E05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7DB111E-1ABE-48C0-B432-1B031F75C5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7453F9C-BDB3-47C0-A4C3-64E697741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2A617-3481-446D-8C85-670CB7DA70C3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5ABB925-664F-4E13-A297-7E4689752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7532CB8-4F84-4CDC-9CA6-458CBE2CC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8909E-4D8A-41EB-B2C3-ECA4FD4CBD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38756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AEBE01F-1ADC-4952-A050-49E99C56B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DAEB03E-8EF7-49CE-820E-45FC716C00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86F3B58-179C-400A-BB57-5D35C59D3E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8BDC761-6274-42F2-AEF8-F191B0A07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2A617-3481-446D-8C85-670CB7DA70C3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AF5F9CF-6812-4E73-B10C-C4DA959D4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1F00C49-F17A-4989-96CA-7DD865B38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8909E-4D8A-41EB-B2C3-ECA4FD4CBD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5344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A25E1BF-51D0-43EA-9B89-DE83EF7F6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EE752B7-0236-4CE1-BE52-DB213C848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2769C62-2A3A-4D71-8359-67E676C177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B1142053-1FBF-4211-906C-F448319918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80B5602A-F42C-4E43-85FF-C301F55992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407A62F6-B81F-408C-86AE-CB68F0C8D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2A617-3481-446D-8C85-670CB7DA70C3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1B068004-9F8A-4CFA-911F-445D048F7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5430D22A-FDA5-4DA1-AA20-94B216D70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8909E-4D8A-41EB-B2C3-ECA4FD4CBD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8699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3DA2F03-A641-4DF4-98F5-90E005FF4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69CC4F22-5CB4-4AA8-92B3-8718EDFA2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2A617-3481-446D-8C85-670CB7DA70C3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CA5675B2-3C55-45EA-AF0C-B54E5CA3F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AA048A69-3DC4-41EC-8D59-DBC35B032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8909E-4D8A-41EB-B2C3-ECA4FD4CBD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60474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A071059D-1755-4046-8CAF-EE8B4A8BE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2A617-3481-446D-8C85-670CB7DA70C3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16DC2E05-A133-435D-AFAB-59649F9FA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5579FEA8-ED0B-4056-AEFB-5BD4B585D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8909E-4D8A-41EB-B2C3-ECA4FD4CBD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28101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DD55FF3-18DF-45E4-94A4-BC49E429A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CB933DC-000B-4698-99A6-7C6FEC688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89B6C91-32E8-4017-BCD0-A70E905590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0D1AB8B-A626-4534-9424-D5E3FC746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2A617-3481-446D-8C85-670CB7DA70C3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A4FD4DF-3098-4976-9332-CD4944654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7029A79-C534-4334-8DA4-68C4DF97F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8909E-4D8A-41EB-B2C3-ECA4FD4CBD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231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F1EF8A9-6B9C-4DEE-919D-D34FC591D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9246C38C-4BDE-4CEB-991D-7B59A9F1C2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3F9BC72-AC02-4EFC-A819-B5E5B53CD8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4E538A7-B43D-48CD-97FB-F9CE97E1C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2A617-3481-446D-8C85-670CB7DA70C3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9352217-972D-4BFE-9B4E-85666DA4B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FEADFFC-BEED-4758-9582-763A60536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8909E-4D8A-41EB-B2C3-ECA4FD4CBD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0951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3B4BDE7-1820-4267-A645-BE299212A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5DF4C46-E91B-4B82-BEE1-A0BD5C5BCD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2B92C50-34AD-44CC-ADD7-51E41902C4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2A617-3481-446D-8C85-670CB7DA70C3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A2535B4-88BC-490A-A43C-52580473B0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BBB47A2-A80A-4F3E-AD57-69EA085EC5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909E-4D8A-41EB-B2C3-ECA4FD4CBD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17641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zolotinkads@mail.ru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ownloads\изображение_viber_2022-09-05_08-45-27-9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57301"/>
            <a:ext cx="12192000" cy="8286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74100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073CC20-C51E-4E3B-A266-ECC1E58C8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421" y="324853"/>
            <a:ext cx="10812379" cy="6220326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Родители (законные представители) обязаны</a:t>
            </a:r>
          </a:p>
          <a:p>
            <a:pPr indent="0"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1. Соблюдать требования учредительных документов детского сада, правил внутреннего распорядка и иных нормативных актов, общепринятых норм поведения, в том числе проявлять уважение к педагогическим и иным работникам, и другим воспитанникам.</a:t>
            </a:r>
          </a:p>
          <a:p>
            <a:pPr indent="0"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2. При поступлении воспитанника в детский сад и в период действия настоящего договора своевременно предоставлять в детский сад все необходимые документы, предусмотренные Уставом детского сада.</a:t>
            </a:r>
          </a:p>
          <a:p>
            <a:pPr indent="0"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3. Незамедлительно сообщать воспитателю группы об изменении контактного телефона и места жительства.</a:t>
            </a:r>
          </a:p>
          <a:p>
            <a:pPr indent="0"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4. Обеспечить посещение воспитанником детского сада согласно правилам внутреннего распорядка. Соблюдать режим работы ДОУ «Золотинка», приводить воспитанника в детский сад не позднее 8ч. 20 мин. и забирать не позднее 18.00 ч.</a:t>
            </a:r>
          </a:p>
          <a:p>
            <a:pPr indent="0"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5. Информировать своевременно воспитателей о предстоящем отсутствии воспитанника в ДОУ или его болезни. В случае заболевания воспитанника, подтвержденного заключением медицинской организации либо выявленного медработником детского сада, принять меры по восстановлению его здоровья и не допускать посещения детского сада воспитанником в период заболевания.</a:t>
            </a:r>
          </a:p>
          <a:p>
            <a:pPr indent="0"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6. Заблаговременно, не менее чем за 1 день, уведомить воспитателей о выходе ребенка в детский сад после отсутствия.</a:t>
            </a:r>
          </a:p>
          <a:p>
            <a:pPr indent="0"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7. Приводить ребенка в МБДОУ только здоровым, не допускать неполного вылечивания, в опрятном виде, в чистой одежде и обуви, летом-в головном уборе.</a:t>
            </a:r>
          </a:p>
          <a:p>
            <a:pPr indent="0"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8. Не приводить ребенка в детский сад с предметами, которые могут представлять угрозу для жизни и здоровья детей, а также со своими продуктами питания.</a:t>
            </a:r>
          </a:p>
          <a:p>
            <a:pPr indent="0"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9. Предоставлять справку после перенесенного заболевания, а также отсутствия ребенка более 5 календарных дней (за исключением выходных и праздничных дней), с указанием диагноза, длительности заболевания, сведений об отсутствии контакта с инфекционными больными.</a:t>
            </a:r>
          </a:p>
          <a:p>
            <a:pPr indent="0"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10.Снабдить ребенка специальной одеждой и обувью:</a:t>
            </a:r>
          </a:p>
          <a:p>
            <a:pPr indent="0">
              <a:buFont typeface="Wingdings" pitchFamily="2" charset="2"/>
              <a:buChar char="ü"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для музыкальных занятий чешками, футболка, шорты, лосины;</a:t>
            </a:r>
          </a:p>
          <a:p>
            <a:pPr indent="0">
              <a:buFont typeface="Wingdings" pitchFamily="2" charset="2"/>
              <a:buChar char="ü"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для физкультурных занятий спортивной формой;</a:t>
            </a:r>
          </a:p>
          <a:p>
            <a:pPr indent="0">
              <a:buFont typeface="Wingdings" pitchFamily="2" charset="2"/>
              <a:buChar char="ü"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для обеспечения комфортного пребывания в течение дня сменную одежду для прогулок(с учетом погодных условий) и сменное белье;</a:t>
            </a:r>
          </a:p>
          <a:p>
            <a:pPr indent="0">
              <a:buFont typeface="Wingdings" pitchFamily="2" charset="2"/>
              <a:buChar char="ü"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для соблюдения гигиенических условий снабдить ребенка расческой, носовым платком.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86559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073CC20-C51E-4E3B-A266-ECC1E58C8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4853"/>
            <a:ext cx="10515600" cy="5110705"/>
          </a:xfrm>
        </p:spPr>
        <p:txBody>
          <a:bodyPr>
            <a:normAutofit fontScale="32500" lnSpcReduction="20000"/>
          </a:bodyPr>
          <a:lstStyle/>
          <a:p>
            <a:pPr indent="0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11. Соблюдать режим работы детского сада, группы.</a:t>
            </a:r>
          </a:p>
          <a:p>
            <a:pPr indent="0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12. Взаимодействовать с детсадом по всем направлениям воспитания и обучения ребенка:</a:t>
            </a:r>
          </a:p>
          <a:p>
            <a:pPr indent="0">
              <a:buFont typeface="Wingdings" pitchFamily="2" charset="2"/>
              <a:buChar char="ü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добросовестно и своевременно выполнять рекомендации специалистов, работающих с ребенком;</a:t>
            </a:r>
          </a:p>
          <a:p>
            <a:pPr indent="0">
              <a:buFont typeface="Wingdings" pitchFamily="2" charset="2"/>
              <a:buChar char="ü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проводить профилактическую и оздоровительную работу с ребенком в домашних условиях.</a:t>
            </a:r>
          </a:p>
          <a:p>
            <a:pPr indent="0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13. В соответствии со ст.63 Семейного кодекса РФ нести ответственность за воспитание и развитие ребенка, заботиться о его физическом и психическом здоровье, духовном и нравственном развитии.</a:t>
            </a:r>
          </a:p>
          <a:p>
            <a:pPr indent="0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14. Не допускать оскорбительных заявлений относительно своего ребенка, других детей, их родителей, а также сотрудников детского сада. Соблюдать этику.</a:t>
            </a:r>
          </a:p>
          <a:p>
            <a:pPr indent="0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15. В помещение детского сада входить в чистой обуви, при необходимости одевать бахилы.</a:t>
            </a:r>
          </a:p>
          <a:p>
            <a:pPr indent="0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16. Бережно относиться к имуществу детского сада.</a:t>
            </a:r>
          </a:p>
          <a:p>
            <a:pPr indent="0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17. Ежемесячно вносить родплату за присмотр и уход за ребенком до 10 числа месяца, следующего за отчетным путем перечисления денежных средств (в течение 3-х рабочих дней после получения на руки счета для оплаты)</a:t>
            </a:r>
          </a:p>
          <a:p>
            <a:pPr indent="0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18. Лично передавать ребенка воспитателю и забирать его из детского сада. В исключительных случаях письменно ходатайствовать перед заведующим о передаче воспитанника совершеннолетним лицам (родственникам, знакомым) указанным в Договоре.</a:t>
            </a:r>
          </a:p>
          <a:p>
            <a:pPr indent="0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19. Не доверять ребенка несовершеннолетнему члену семьи.</a:t>
            </a:r>
          </a:p>
          <a:p>
            <a:pPr indent="0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20. Соблюдать Устав детского сада «Золотинка» и настоящий договор.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86559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E99CC7E-4A9A-49BA-A2E3-286FEBA0D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6046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Участие в акции «Неделя безопасности»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в МБДОУ детский сад «Золотинка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», </a:t>
            </a:r>
            <a:b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20-24.09.2021 г.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2770" name="Picture 2" descr="https://bur-zoloti.tvoysadik.ru/upload/tsbur_zoloti_new/images/big/4e/df/4edf7f88cb8a839f46f3be9914dc6a7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164" y="2562727"/>
            <a:ext cx="4762500" cy="357187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2772" name="Picture 4" descr="https://bur-zoloti.tvoysadik.ru/upload/tsbur_zoloti_new/images/big/2e/b5/2eb5a6a672a7ca28a08670c3be795d9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0280" y="1401679"/>
            <a:ext cx="4762500" cy="357187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="" xmlns:p14="http://schemas.microsoft.com/office/powerpoint/2010/main" val="311159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E99CC7E-4A9A-49BA-A2E3-286FEBA0D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Выставка детского творчества </a:t>
            </a:r>
            <a:b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«Золотая осень»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1746" name="Picture 2" descr="https://bur-zoloti.tvoysadik.ru/upload/tsbur_zoloti_new/images/big/1c/53/1c536b1e738d4dde9452439690d7792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45523" y="1738563"/>
            <a:ext cx="4762500" cy="357187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1748" name="Picture 4" descr="https://bur-zoloti.tvoysadik.ru/upload/tsbur_zoloti_new/images/big/25/c3/25c32887f57b36fdb5ccd11cff317d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765" y="1347537"/>
            <a:ext cx="3284621" cy="437949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1750" name="Picture 6" descr="https://bur-zoloti.tvoysadik.ru/upload/tsbur_zoloti_new/images/big/26/22/26227d41cfc9bb6352bc5c4798c600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5708" y="1323473"/>
            <a:ext cx="2911738" cy="430730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311159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E99CC7E-4A9A-49BA-A2E3-286FEBA0D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6505" y="401220"/>
            <a:ext cx="8967537" cy="821124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Конкурс детских рисунков «Безопасные дороги детям!» 27.09-08.10.2021 г.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0722" name="Picture 2" descr="https://bur-zoloti.tvoysadik.ru/upload/tsbur_zoloti_new/images/big/5c/b5/5cb52b91e61256772941a5b112f0d9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648" y="1247274"/>
            <a:ext cx="10889415" cy="472600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3424681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E99CC7E-4A9A-49BA-A2E3-286FEBA0D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6505" y="401220"/>
            <a:ext cx="8967537" cy="821124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Районная онлайн-спартакиада «Веселые старты» 6-8.10.2021 г.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9698" name="Picture 2" descr="https://bur-zoloti.tvoysadik.ru/upload/tsbur_zoloti_new/images/big/12/e8/12e80280273433f9fedef5e8189fa1f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7437" y="1792706"/>
            <a:ext cx="5866431" cy="359025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9700" name="Picture 4" descr="https://bur-zoloti.tvoysadik.ru/upload/tsbur_zoloti_new/images/big/77/a2/77a2ee2f521fe27170fba550877b4fe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5754" y="1347536"/>
            <a:ext cx="3571875" cy="47625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3424681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16">
            <a:extLst>
              <a:ext uri="{FF2B5EF4-FFF2-40B4-BE49-F238E27FC236}">
                <a16:creationId xmlns="" xmlns:a16="http://schemas.microsoft.com/office/drawing/2014/main" id="{A07D7C65-9C73-417C-871F-9913637CCAF8}"/>
              </a:ext>
            </a:extLst>
          </p:cNvPr>
          <p:cNvSpPr txBox="1">
            <a:spLocks/>
          </p:cNvSpPr>
          <p:nvPr/>
        </p:nvSpPr>
        <p:spPr>
          <a:xfrm>
            <a:off x="2310063" y="433136"/>
            <a:ext cx="7916779" cy="4894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indent="-228600" algn="ctr">
              <a:lnSpc>
                <a:spcPct val="115000"/>
              </a:lnSpc>
              <a:spcBef>
                <a:spcPts val="1000"/>
              </a:spcBef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Районный интегрированный конкурс "Манай гэр булын талаан бэлиг" (Таланты моей семьи)</a:t>
            </a:r>
            <a:endPara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+mj-cs"/>
            </a:endParaRPr>
          </a:p>
        </p:txBody>
      </p:sp>
      <p:pic>
        <p:nvPicPr>
          <p:cNvPr id="28680" name="Picture 8" descr="https://bur-zoloti.tvoysadik.ru/upload/tsbur_zoloti_new/images/big/5f/d7/5fd7e9be47355792baf474e100d3a1f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4309" y="1768642"/>
            <a:ext cx="5143786" cy="3487487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8682" name="Picture 10" descr="https://bur-zoloti.tvoysadik.ru/upload/tsbur_zoloti_new/images/big/ee/2d/ee2df452ed5deddaafae502223fac99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55586" y="1690437"/>
            <a:ext cx="4762500" cy="3571875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3424681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16">
            <a:extLst>
              <a:ext uri="{FF2B5EF4-FFF2-40B4-BE49-F238E27FC236}">
                <a16:creationId xmlns="" xmlns:a16="http://schemas.microsoft.com/office/drawing/2014/main" id="{A07D7C65-9C73-417C-871F-9913637CCAF8}"/>
              </a:ext>
            </a:extLst>
          </p:cNvPr>
          <p:cNvSpPr txBox="1">
            <a:spLocks/>
          </p:cNvSpPr>
          <p:nvPr/>
        </p:nvSpPr>
        <p:spPr>
          <a:xfrm>
            <a:off x="553452" y="613610"/>
            <a:ext cx="10948737" cy="4894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indent="-228600" algn="ctr">
              <a:lnSpc>
                <a:spcPct val="115000"/>
              </a:lnSpc>
              <a:spcBef>
                <a:spcPts val="1000"/>
              </a:spcBef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Осенний квест "ПРИКЛЮЧЕНИЕ ЧИППОЛИНО" по сказке Джанни Родари</a:t>
            </a:r>
          </a:p>
        </p:txBody>
      </p:sp>
      <p:pic>
        <p:nvPicPr>
          <p:cNvPr id="27650" name="Picture 2" descr="https://bur-zoloti.tvoysadik.ru/upload/tsbur_zoloti_new/images/big/20/13/2013b19b6d440c3fcbfc9c13220a6a5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154" y="2304047"/>
            <a:ext cx="4762500" cy="3571875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7652" name="Picture 4" descr="https://bur-zoloti.tvoysadik.ru/upload/tsbur_zoloti_new/images/big/b8/20/b820cf536166a7002a3432d818328fb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65448" y="1257300"/>
            <a:ext cx="4591050" cy="3571875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3424681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bur-zoloti.tvoysadik.ru/upload/tsbur_zoloti_new/images/big/44/60/44601e126995a8b6686fcbbc5a3081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6432" y="1441784"/>
            <a:ext cx="3898231" cy="5197641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4" name="Объект 16">
            <a:extLst>
              <a:ext uri="{FF2B5EF4-FFF2-40B4-BE49-F238E27FC236}">
                <a16:creationId xmlns="" xmlns:a16="http://schemas.microsoft.com/office/drawing/2014/main" id="{A07D7C65-9C73-417C-871F-9913637CCAF8}"/>
              </a:ext>
            </a:extLst>
          </p:cNvPr>
          <p:cNvSpPr txBox="1">
            <a:spLocks/>
          </p:cNvSpPr>
          <p:nvPr/>
        </p:nvSpPr>
        <p:spPr>
          <a:xfrm>
            <a:off x="168442" y="0"/>
            <a:ext cx="6051884" cy="10948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indent="-228600" algn="ctr">
              <a:lnSpc>
                <a:spcPct val="115000"/>
              </a:lnSpc>
              <a:spcBef>
                <a:spcPts val="1000"/>
              </a:spcBef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+mj-cs"/>
              </a:rPr>
              <a:t>Районный конкурс рисунков, посвященный безопасности дорожного движения </a:t>
            </a:r>
          </a:p>
          <a:p>
            <a:pPr marL="228600" indent="-228600" algn="ctr">
              <a:lnSpc>
                <a:spcPct val="115000"/>
              </a:lnSpc>
              <a:spcBef>
                <a:spcPts val="1000"/>
              </a:spcBef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+mj-cs"/>
              </a:rPr>
              <a:t>"Правила дорожного движения глазами детей»</a:t>
            </a:r>
          </a:p>
          <a:p>
            <a:pPr marL="228600" indent="-228600" algn="ctr">
              <a:lnSpc>
                <a:spcPct val="115000"/>
              </a:lnSpc>
              <a:spcBef>
                <a:spcPts val="1000"/>
              </a:spcBef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+mj-cs"/>
              </a:rPr>
              <a:t>26.10-19.11.2021 г.</a:t>
            </a:r>
          </a:p>
        </p:txBody>
      </p:sp>
      <p:pic>
        <p:nvPicPr>
          <p:cNvPr id="26628" name="Picture 4" descr="https://bur-zoloti.tvoysadik.ru/upload/tsbur_zoloti_new/images/big/5c/8e/5c8eb8a59c70733b63aae5d0ac6f068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50505" y="156411"/>
            <a:ext cx="4220745" cy="562766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7" name="Объект 16">
            <a:extLst>
              <a:ext uri="{FF2B5EF4-FFF2-40B4-BE49-F238E27FC236}">
                <a16:creationId xmlns="" xmlns:a16="http://schemas.microsoft.com/office/drawing/2014/main" id="{A07D7C65-9C73-417C-871F-9913637CCAF8}"/>
              </a:ext>
            </a:extLst>
          </p:cNvPr>
          <p:cNvSpPr txBox="1">
            <a:spLocks/>
          </p:cNvSpPr>
          <p:nvPr/>
        </p:nvSpPr>
        <p:spPr>
          <a:xfrm>
            <a:off x="5189622" y="5907553"/>
            <a:ext cx="7002378" cy="4894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indent="-228600" algn="ctr">
              <a:lnSpc>
                <a:spcPct val="115000"/>
              </a:lnSpc>
              <a:spcBef>
                <a:spcPts val="1000"/>
              </a:spcBef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+mj-cs"/>
              </a:rPr>
              <a:t>Районный дистанционный фестиваль элегантности и таланта "Мини Мистер и Мини Мисс 2021"</a:t>
            </a:r>
          </a:p>
        </p:txBody>
      </p:sp>
    </p:spTree>
    <p:extLst>
      <p:ext uri="{BB962C8B-B14F-4D97-AF65-F5344CB8AC3E}">
        <p14:creationId xmlns="" xmlns:p14="http://schemas.microsoft.com/office/powerpoint/2010/main" val="34246814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16">
            <a:extLst>
              <a:ext uri="{FF2B5EF4-FFF2-40B4-BE49-F238E27FC236}">
                <a16:creationId xmlns="" xmlns:a16="http://schemas.microsoft.com/office/drawing/2014/main" id="{A07D7C65-9C73-417C-871F-9913637CCAF8}"/>
              </a:ext>
            </a:extLst>
          </p:cNvPr>
          <p:cNvSpPr txBox="1">
            <a:spLocks/>
          </p:cNvSpPr>
          <p:nvPr/>
        </p:nvSpPr>
        <p:spPr>
          <a:xfrm>
            <a:off x="0" y="835381"/>
            <a:ext cx="7555180" cy="4894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indent="-228600" algn="ctr">
              <a:lnSpc>
                <a:spcPct val="115000"/>
              </a:lnSpc>
              <a:spcBef>
                <a:spcPts val="1000"/>
              </a:spcBef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+mj-cs"/>
              </a:rPr>
              <a:t>Конкурс вокального мастерства "Золотые голоса"</a:t>
            </a:r>
          </a:p>
        </p:txBody>
      </p:sp>
      <p:pic>
        <p:nvPicPr>
          <p:cNvPr id="25604" name="Picture 4" descr="https://bur-zoloti.tvoysadik.ru/upload/tsbur_zoloti_new/images/big/26/06/2606877e04e1c21f4063f82a5cc2002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2422" y="1650146"/>
            <a:ext cx="6364380" cy="4773285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5606" name="Picture 6" descr="https://news-service.uralschool.ru/upload/org855/t164974/images/big/XGua9ZF6hMRAuTxQdxGF16497455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06203" y="238679"/>
            <a:ext cx="3571875" cy="47625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8" name="Объект 16">
            <a:extLst>
              <a:ext uri="{FF2B5EF4-FFF2-40B4-BE49-F238E27FC236}">
                <a16:creationId xmlns="" xmlns:a16="http://schemas.microsoft.com/office/drawing/2014/main" id="{A07D7C65-9C73-417C-871F-9913637CCAF8}"/>
              </a:ext>
            </a:extLst>
          </p:cNvPr>
          <p:cNvSpPr txBox="1">
            <a:spLocks/>
          </p:cNvSpPr>
          <p:nvPr/>
        </p:nvSpPr>
        <p:spPr>
          <a:xfrm>
            <a:off x="7159548" y="5351668"/>
            <a:ext cx="5032452" cy="4894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indent="-228600" algn="ctr">
              <a:lnSpc>
                <a:spcPct val="115000"/>
              </a:lnSpc>
              <a:spcBef>
                <a:spcPts val="1000"/>
              </a:spcBef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+mj-cs"/>
              </a:rPr>
              <a:t>Районный конкурс «Золотой голос-2022» победитель Хлебодарова Анастасия</a:t>
            </a:r>
          </a:p>
        </p:txBody>
      </p:sp>
    </p:spTree>
    <p:extLst>
      <p:ext uri="{BB962C8B-B14F-4D97-AF65-F5344CB8AC3E}">
        <p14:creationId xmlns="" xmlns:p14="http://schemas.microsoft.com/office/powerpoint/2010/main" val="3424681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073CC20-C51E-4E3B-A266-ECC1E58C8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4219"/>
            <a:ext cx="10515600" cy="4991727"/>
          </a:xfrm>
        </p:spPr>
        <p:txBody>
          <a:bodyPr>
            <a:normAutofit fontScale="85000" lnSpcReduction="20000"/>
          </a:bodyPr>
          <a:lstStyle/>
          <a:p>
            <a:pPr lvl="0" algn="ctr">
              <a:buNone/>
            </a:pPr>
            <a:r>
              <a:rPr lang="ru-RU" sz="26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Общая характеристика МБДОУ детский сад  «Золотинка»</a:t>
            </a:r>
          </a:p>
          <a:p>
            <a:pPr lvl="0">
              <a:buNone/>
            </a:pP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год основания  2015 г., открыт 01.02. 2016 г.</a:t>
            </a:r>
          </a:p>
          <a:p>
            <a:pPr lvl="0">
              <a:buNone/>
            </a:pPr>
            <a:r>
              <a:rPr lang="ru-RU" sz="23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Организационно-правовая форма организации:</a:t>
            </a:r>
          </a:p>
          <a:p>
            <a:pPr lvl="0"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Муниципальное бюджетное  дошкольное образовательное учреждение</a:t>
            </a:r>
          </a:p>
          <a:p>
            <a:pPr lvl="0">
              <a:buNone/>
            </a:pPr>
            <a:r>
              <a:rPr lang="ru-RU" sz="23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Учредитель: 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Муниципальное образование « Иволгинский район», Районное управление образования</a:t>
            </a:r>
          </a:p>
          <a:p>
            <a:pPr lvl="0">
              <a:buNone/>
            </a:pPr>
            <a:r>
              <a:rPr lang="ru-RU" sz="23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Юридический адрес: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671050, Республика Бурятия, Иволгинский район, улица Ленина, </a:t>
            </a:r>
          </a:p>
          <a:p>
            <a:pPr lvl="0"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дом 42 «А»</a:t>
            </a:r>
          </a:p>
          <a:p>
            <a:pPr lvl="0">
              <a:buNone/>
            </a:pPr>
            <a:r>
              <a:rPr lang="ru-RU" sz="23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Деятельность: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Образовательная</a:t>
            </a:r>
          </a:p>
          <a:p>
            <a:pPr lvl="0">
              <a:buNone/>
            </a:pPr>
            <a:r>
              <a:rPr lang="ru-RU" sz="23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Режим работы: </a:t>
            </a:r>
            <a:r>
              <a:rPr lang="ru-RU" sz="23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7 часов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минут до 18 часов 00 минут, длительность –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10,5 часов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, </a:t>
            </a:r>
          </a:p>
          <a:p>
            <a:pPr lvl="0"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суббота-воскресенье: выходной.</a:t>
            </a:r>
          </a:p>
          <a:p>
            <a:pPr lvl="0">
              <a:buNone/>
            </a:pPr>
            <a:r>
              <a:rPr lang="ru-RU" sz="23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Руководство учреждения: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заведующий – Туяна Дугаровна Добдонова</a:t>
            </a:r>
          </a:p>
          <a:p>
            <a:pPr lvl="0">
              <a:buNone/>
            </a:pPr>
            <a:r>
              <a:rPr lang="ru-RU" sz="23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Адрес сайта: </a:t>
            </a:r>
            <a:r>
              <a:rPr lang="en-GB" sz="2300" dirty="0" smtClean="0">
                <a:latin typeface="Times New Roman" pitchFamily="18" charset="0"/>
                <a:cs typeface="Times New Roman" pitchFamily="18" charset="0"/>
              </a:rPr>
              <a:t>bur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sz="2300" dirty="0" smtClean="0">
                <a:latin typeface="Times New Roman" pitchFamily="18" charset="0"/>
                <a:cs typeface="Times New Roman" pitchFamily="18" charset="0"/>
              </a:rPr>
              <a:t>zoloti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GB" sz="2300" dirty="0" smtClean="0">
                <a:latin typeface="Times New Roman" pitchFamily="18" charset="0"/>
                <a:cs typeface="Times New Roman" pitchFamily="18" charset="0"/>
              </a:rPr>
              <a:t>tvoysadik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GB" sz="2300" dirty="0" smtClean="0">
                <a:latin typeface="Times New Roman" pitchFamily="18" charset="0"/>
                <a:cs typeface="Times New Roman" pitchFamily="18" charset="0"/>
              </a:rPr>
              <a:t>ru</a:t>
            </a: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3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Адрес электронной почты, контактный телефон</a:t>
            </a:r>
            <a:r>
              <a:rPr lang="en-US" sz="23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: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  <a:hlinkClick r:id="rId2"/>
              </a:rPr>
              <a:t>zolotinkads@mail.ru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, 8(30140) 41-0-47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865592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16">
            <a:extLst>
              <a:ext uri="{FF2B5EF4-FFF2-40B4-BE49-F238E27FC236}">
                <a16:creationId xmlns="" xmlns:a16="http://schemas.microsoft.com/office/drawing/2014/main" id="{A07D7C65-9C73-417C-871F-9913637CCAF8}"/>
              </a:ext>
            </a:extLst>
          </p:cNvPr>
          <p:cNvSpPr txBox="1">
            <a:spLocks/>
          </p:cNvSpPr>
          <p:nvPr/>
        </p:nvSpPr>
        <p:spPr>
          <a:xfrm>
            <a:off x="649705" y="180473"/>
            <a:ext cx="10948737" cy="4894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indent="-228600" algn="ctr">
              <a:lnSpc>
                <a:spcPct val="115000"/>
              </a:lnSpc>
              <a:spcBef>
                <a:spcPts val="1000"/>
              </a:spcBef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+mj-cs"/>
              </a:rPr>
              <a:t>Новогоднее представление "Холодное сердце» 23-28.12.2021 г.</a:t>
            </a:r>
          </a:p>
        </p:txBody>
      </p:sp>
      <p:pic>
        <p:nvPicPr>
          <p:cNvPr id="24578" name="Picture 2" descr="https://bur-zoloti.tvoysadik.ru/upload/tsbur_zoloti_new/images/big/da/69/da69ceaac28b93a00a18a3083b0f7b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5868" y="950327"/>
            <a:ext cx="5090512" cy="3705893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4582" name="Picture 6" descr="https://bur-zoloti.tvoysadik.ru/upload/tsbur_zoloti_new/images/big/3b/c5/3bc56c99c607824cd8e486ff63f842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36058" y="2105526"/>
            <a:ext cx="5364079" cy="4023059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34246814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https://bur-zoloti.tvoysadik.ru/upload/tsbur_zoloti_new/images/big/af/bf/afbfc24ceb5d93b4554c8111680862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0806" y="3465095"/>
            <a:ext cx="6252006" cy="3038475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4" name="Объект 16">
            <a:extLst>
              <a:ext uri="{FF2B5EF4-FFF2-40B4-BE49-F238E27FC236}">
                <a16:creationId xmlns="" xmlns:a16="http://schemas.microsoft.com/office/drawing/2014/main" id="{A07D7C65-9C73-417C-871F-9913637CCAF8}"/>
              </a:ext>
            </a:extLst>
          </p:cNvPr>
          <p:cNvSpPr txBox="1">
            <a:spLocks/>
          </p:cNvSpPr>
          <p:nvPr/>
        </p:nvSpPr>
        <p:spPr>
          <a:xfrm>
            <a:off x="649705" y="180473"/>
            <a:ext cx="10948737" cy="4894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indent="-228600" algn="ctr">
              <a:lnSpc>
                <a:spcPct val="115000"/>
              </a:lnSpc>
              <a:spcBef>
                <a:spcPts val="1000"/>
              </a:spcBef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+mj-cs"/>
              </a:rPr>
              <a:t>Празднование Сагаалган и Масленицы</a:t>
            </a:r>
          </a:p>
        </p:txBody>
      </p:sp>
      <p:pic>
        <p:nvPicPr>
          <p:cNvPr id="23554" name="Picture 2" descr="https://bur-zoloti.tvoysadik.ru/upload/tsbur_zoloti_new/images/big/2a/7c/2a7c006e7a49c89ec39e9f0b7da6a5a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734" y="641560"/>
            <a:ext cx="4620961" cy="3465722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3556" name="Picture 4" descr="https://bur-zoloti.tvoysadik.ru/upload/tsbur_zoloti_new/images/big/08/5e/085e683e2c12ed7300453966a4db1e9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1688" y="595396"/>
            <a:ext cx="4960167" cy="3362993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34246814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6" name="Picture 8" descr="https://bur-zoloti.tvoysadik.ru/upload/tsbur_zoloti_new/images/big/a2/c8/a2c85f74970dd8f9f73aaacd6e1c3d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47690" y="2881562"/>
            <a:ext cx="4762500" cy="3571875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9" name="Объект 16">
            <a:extLst>
              <a:ext uri="{FF2B5EF4-FFF2-40B4-BE49-F238E27FC236}">
                <a16:creationId xmlns="" xmlns:a16="http://schemas.microsoft.com/office/drawing/2014/main" id="{A07D7C65-9C73-417C-871F-9913637CCAF8}"/>
              </a:ext>
            </a:extLst>
          </p:cNvPr>
          <p:cNvSpPr txBox="1">
            <a:spLocks/>
          </p:cNvSpPr>
          <p:nvPr/>
        </p:nvSpPr>
        <p:spPr>
          <a:xfrm>
            <a:off x="649705" y="180473"/>
            <a:ext cx="10948737" cy="4894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indent="-228600" algn="ctr">
              <a:lnSpc>
                <a:spcPct val="115000"/>
              </a:lnSpc>
              <a:spcBef>
                <a:spcPts val="1000"/>
              </a:spcBef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+mj-cs"/>
              </a:rPr>
              <a:t>Республиканская олимпиада по окружающему миру "Мир вокруг нас»</a:t>
            </a:r>
          </a:p>
        </p:txBody>
      </p:sp>
      <p:pic>
        <p:nvPicPr>
          <p:cNvPr id="22530" name="Picture 2" descr="https://bur-zoloti.tvoysadik.ru/upload/tsbur_zoloti_new/images/big/f1/94/f19467bc1e87ff98375fc55b4f3d5c1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801938"/>
            <a:ext cx="4975962" cy="3060199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2532" name="Picture 4" descr="https://bur-zoloti.tvoysadik.ru/upload/tsbur_zoloti_new/images/big/82/0a/820a722d5dfc810617c6301c3112534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36662" y="782054"/>
            <a:ext cx="5640249" cy="316982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36710116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16">
            <a:extLst>
              <a:ext uri="{FF2B5EF4-FFF2-40B4-BE49-F238E27FC236}">
                <a16:creationId xmlns="" xmlns:a16="http://schemas.microsoft.com/office/drawing/2014/main" id="{A07D7C65-9C73-417C-871F-9913637CCAF8}"/>
              </a:ext>
            </a:extLst>
          </p:cNvPr>
          <p:cNvSpPr txBox="1">
            <a:spLocks/>
          </p:cNvSpPr>
          <p:nvPr/>
        </p:nvSpPr>
        <p:spPr>
          <a:xfrm>
            <a:off x="348916" y="649706"/>
            <a:ext cx="11574379" cy="13956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+mj-cs"/>
              </a:rPr>
              <a:t> </a:t>
            </a:r>
          </a:p>
        </p:txBody>
      </p:sp>
      <p:pic>
        <p:nvPicPr>
          <p:cNvPr id="21506" name="Picture 2" descr="https://bur-zoloti.tvoysadik.ru/upload/tsbur_zoloti_new/images/big/47/1e/471e4202cc21f2f48dd6c4157784ba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64923"/>
            <a:ext cx="6700694" cy="4409058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1508" name="Picture 4" descr="https://bur-zoloti.tvoysadik.ru/upload/tsbur_zoloti_new/images/big/df/5a/df5a738f9266eb2076481bac7fb36cf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5111" y="619626"/>
            <a:ext cx="5590675" cy="4193006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9" name="Объект 16">
            <a:extLst>
              <a:ext uri="{FF2B5EF4-FFF2-40B4-BE49-F238E27FC236}">
                <a16:creationId xmlns="" xmlns:a16="http://schemas.microsoft.com/office/drawing/2014/main" id="{A07D7C65-9C73-417C-871F-9913637CCAF8}"/>
              </a:ext>
            </a:extLst>
          </p:cNvPr>
          <p:cNvSpPr txBox="1">
            <a:spLocks/>
          </p:cNvSpPr>
          <p:nvPr/>
        </p:nvSpPr>
        <p:spPr>
          <a:xfrm>
            <a:off x="421105" y="902367"/>
            <a:ext cx="5462337" cy="12031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indent="-228600" algn="ctr">
              <a:lnSpc>
                <a:spcPct val="115000"/>
              </a:lnSpc>
              <a:spcBef>
                <a:spcPts val="1000"/>
              </a:spcBef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+mj-cs"/>
              </a:rPr>
              <a:t>Спортивное развлечение для детей ко дню Защитника Отечества "Преодолей себя!»</a:t>
            </a:r>
          </a:p>
        </p:txBody>
      </p:sp>
      <p:sp>
        <p:nvSpPr>
          <p:cNvPr id="10" name="Объект 16">
            <a:extLst>
              <a:ext uri="{FF2B5EF4-FFF2-40B4-BE49-F238E27FC236}">
                <a16:creationId xmlns="" xmlns:a16="http://schemas.microsoft.com/office/drawing/2014/main" id="{A07D7C65-9C73-417C-871F-9913637CCAF8}"/>
              </a:ext>
            </a:extLst>
          </p:cNvPr>
          <p:cNvSpPr txBox="1">
            <a:spLocks/>
          </p:cNvSpPr>
          <p:nvPr/>
        </p:nvSpPr>
        <p:spPr>
          <a:xfrm>
            <a:off x="6910136" y="4916906"/>
            <a:ext cx="5097379" cy="6176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indent="-228600" algn="ctr">
              <a:lnSpc>
                <a:spcPct val="115000"/>
              </a:lnSpc>
              <a:spcBef>
                <a:spcPts val="1000"/>
              </a:spcBef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+mj-cs"/>
              </a:rPr>
              <a:t>Праздничное мероприятие " 8 Марта!"</a:t>
            </a:r>
          </a:p>
        </p:txBody>
      </p:sp>
    </p:spTree>
    <p:extLst>
      <p:ext uri="{BB962C8B-B14F-4D97-AF65-F5344CB8AC3E}">
        <p14:creationId xmlns="" xmlns:p14="http://schemas.microsoft.com/office/powerpoint/2010/main" val="36710116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16">
            <a:extLst>
              <a:ext uri="{FF2B5EF4-FFF2-40B4-BE49-F238E27FC236}">
                <a16:creationId xmlns="" xmlns:a16="http://schemas.microsoft.com/office/drawing/2014/main" id="{A07D7C65-9C73-417C-871F-9913637CCAF8}"/>
              </a:ext>
            </a:extLst>
          </p:cNvPr>
          <p:cNvSpPr txBox="1">
            <a:spLocks/>
          </p:cNvSpPr>
          <p:nvPr/>
        </p:nvSpPr>
        <p:spPr>
          <a:xfrm>
            <a:off x="661737" y="276726"/>
            <a:ext cx="10479505" cy="4894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indent="-228600" algn="ctr">
              <a:lnSpc>
                <a:spcPct val="115000"/>
              </a:lnSpc>
              <a:spcBef>
                <a:spcPts val="1000"/>
              </a:spcBef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+mj-cs"/>
              </a:rPr>
              <a:t>Районный турнир "Шагай наадан-2022" среди воспитанников ДОУ Иволгинского района 14.04.2022 г.</a:t>
            </a:r>
          </a:p>
        </p:txBody>
      </p:sp>
      <p:pic>
        <p:nvPicPr>
          <p:cNvPr id="20482" name="Picture 2" descr="https://news-service.uralschool.ru/upload/org855/t164999/images/big/soudYG30XVdhXJKqYacH16499907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4038" y="1943100"/>
            <a:ext cx="4762500" cy="3571875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0484" name="Picture 4" descr="https://news-service.uralschool.ru/upload/org855/t164999/images/big/HgyKu1auVaNsNsW3hhb816499907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2332" y="1515979"/>
            <a:ext cx="3571875" cy="47625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36710116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16">
            <a:extLst>
              <a:ext uri="{FF2B5EF4-FFF2-40B4-BE49-F238E27FC236}">
                <a16:creationId xmlns="" xmlns:a16="http://schemas.microsoft.com/office/drawing/2014/main" id="{A07D7C65-9C73-417C-871F-9913637CCAF8}"/>
              </a:ext>
            </a:extLst>
          </p:cNvPr>
          <p:cNvSpPr txBox="1">
            <a:spLocks/>
          </p:cNvSpPr>
          <p:nvPr/>
        </p:nvSpPr>
        <p:spPr>
          <a:xfrm>
            <a:off x="1106906" y="288757"/>
            <a:ext cx="10166683" cy="4894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indent="-228600" algn="ctr">
              <a:lnSpc>
                <a:spcPct val="115000"/>
              </a:lnSpc>
              <a:spcBef>
                <a:spcPts val="1000"/>
              </a:spcBef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+mj-cs"/>
              </a:rPr>
              <a:t>Районная интеллектуальная олимпиада «Успешный дошкольник -2022» 21.04.2022 г. </a:t>
            </a:r>
          </a:p>
        </p:txBody>
      </p:sp>
      <p:pic>
        <p:nvPicPr>
          <p:cNvPr id="19458" name="Picture 2" descr="https://news-service.uralschool.ru/upload/org855/t165071/images/big/NMnmVBiC2wuMQ424rZOb16507185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74323" y="3856622"/>
            <a:ext cx="4762500" cy="2676525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9464" name="Picture 8" descr="https://news-service.uralschool.ru/upload/org855/t165071/images/big/402gK85JGJMtpy47t8sN16507185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74324" y="862095"/>
            <a:ext cx="4762500" cy="2676525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9466" name="Picture 10" descr="https://news-service.uralschool.ru/upload/org855/t165071/images/big/LbRJYSm7sAHxECHMM71d165071853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6545" y="854241"/>
            <a:ext cx="3265924" cy="5811253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36710116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news-service.uralschool.ru/upload/org855/t165072/images/big/MMSj54XWeCuhmhbZkRmg16507206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2932" y="1034717"/>
            <a:ext cx="3589921" cy="4786562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8436" name="Picture 4" descr="https://news-service.uralschool.ru/upload/org855/t165072/images/big/OsWhxykmqH3VjjvFxhKA165072068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8975" y="1046748"/>
            <a:ext cx="3571875" cy="4762500"/>
          </a:xfrm>
          <a:prstGeom prst="rect">
            <a:avLst/>
          </a:prstGeom>
          <a:noFill/>
        </p:spPr>
      </p:pic>
      <p:pic>
        <p:nvPicPr>
          <p:cNvPr id="18438" name="Picture 6" descr="https://news-service.uralschool.ru/upload/org855/t165072/images/big/JvkITaGH13COjelv9xOJ165072068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16733" y="1034715"/>
            <a:ext cx="3571875" cy="4762500"/>
          </a:xfrm>
          <a:prstGeom prst="rect">
            <a:avLst/>
          </a:prstGeom>
          <a:noFill/>
        </p:spPr>
      </p:pic>
      <p:sp>
        <p:nvSpPr>
          <p:cNvPr id="9" name="Объект 16">
            <a:extLst>
              <a:ext uri="{FF2B5EF4-FFF2-40B4-BE49-F238E27FC236}">
                <a16:creationId xmlns="" xmlns:a16="http://schemas.microsoft.com/office/drawing/2014/main" id="{A07D7C65-9C73-417C-871F-9913637CCAF8}"/>
              </a:ext>
            </a:extLst>
          </p:cNvPr>
          <p:cNvSpPr txBox="1">
            <a:spLocks/>
          </p:cNvSpPr>
          <p:nvPr/>
        </p:nvSpPr>
        <p:spPr>
          <a:xfrm>
            <a:off x="276727" y="276724"/>
            <a:ext cx="11562348" cy="10948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indent="-228600" algn="ctr">
              <a:lnSpc>
                <a:spcPct val="115000"/>
              </a:lnSpc>
              <a:spcBef>
                <a:spcPts val="1000"/>
              </a:spcBef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+mj-cs"/>
              </a:rPr>
              <a:t>КУЛИНАРНЫЙ ОНЛАЙН-КОНКУРС «ВКУСНЫЙ ДОРОЖНЫЙ ЗНАК» 15-25.04.2022 г.</a:t>
            </a:r>
          </a:p>
        </p:txBody>
      </p:sp>
    </p:spTree>
    <p:extLst>
      <p:ext uri="{BB962C8B-B14F-4D97-AF65-F5344CB8AC3E}">
        <p14:creationId xmlns="" xmlns:p14="http://schemas.microsoft.com/office/powerpoint/2010/main" val="36710116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16">
            <a:extLst>
              <a:ext uri="{FF2B5EF4-FFF2-40B4-BE49-F238E27FC236}">
                <a16:creationId xmlns="" xmlns:a16="http://schemas.microsoft.com/office/drawing/2014/main" id="{A07D7C65-9C73-417C-871F-9913637CCAF8}"/>
              </a:ext>
            </a:extLst>
          </p:cNvPr>
          <p:cNvSpPr txBox="1">
            <a:spLocks/>
          </p:cNvSpPr>
          <p:nvPr/>
        </p:nvSpPr>
        <p:spPr>
          <a:xfrm>
            <a:off x="5931570" y="830179"/>
            <a:ext cx="5305926" cy="137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indent="-228600" algn="ctr">
              <a:lnSpc>
                <a:spcPct val="115000"/>
              </a:lnSpc>
              <a:spcBef>
                <a:spcPts val="100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+mj-cs"/>
              </a:rPr>
              <a:t>I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+mj-cs"/>
              </a:rPr>
              <a:t>Межрегиональный фестиваль «Байкальский серпантин»</a:t>
            </a:r>
          </a:p>
        </p:txBody>
      </p:sp>
      <p:pic>
        <p:nvPicPr>
          <p:cNvPr id="47106" name="Picture 2" descr="https://news-service.uralschool.ru/upload/org855/t165180/images/big/3onOWkijClikn70tUj2T16518039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459" y="179358"/>
            <a:ext cx="4536741" cy="6425979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36710116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16">
            <a:extLst>
              <a:ext uri="{FF2B5EF4-FFF2-40B4-BE49-F238E27FC236}">
                <a16:creationId xmlns="" xmlns:a16="http://schemas.microsoft.com/office/drawing/2014/main" id="{A07D7C65-9C73-417C-871F-9913637CCAF8}"/>
              </a:ext>
            </a:extLst>
          </p:cNvPr>
          <p:cNvSpPr txBox="1">
            <a:spLocks/>
          </p:cNvSpPr>
          <p:nvPr/>
        </p:nvSpPr>
        <p:spPr>
          <a:xfrm>
            <a:off x="1732547" y="324853"/>
            <a:ext cx="9028253" cy="4894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indent="-228600" algn="ctr">
              <a:lnSpc>
                <a:spcPct val="115000"/>
              </a:lnSpc>
              <a:spcBef>
                <a:spcPts val="1000"/>
              </a:spcBef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+mj-cs"/>
              </a:rPr>
              <a:t>Районный конкурс смотр строя и песни "Салют, Победа!" среди воспитанников ДОУ 19.05.2022 г.</a:t>
            </a:r>
          </a:p>
        </p:txBody>
      </p:sp>
      <p:pic>
        <p:nvPicPr>
          <p:cNvPr id="17410" name="Picture 2" descr="https://news-service.uralschool.ru/upload/org855/t165302/images/big/AN68yasAmLjgTF8YA3DS16530293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8753" y="1194970"/>
            <a:ext cx="7556667" cy="525944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3671011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073CC20-C51E-4E3B-A266-ECC1E58C8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4220"/>
            <a:ext cx="10515600" cy="4351338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Сведения об администрации МБДОУ детский сад «Золотинка»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Заведующий: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Добдонова Туяна Дугаровна,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		педагогический стаж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- 20 лет, почетный работник сферы воспитания и 			просвещения Российской Федерации, на  должности заведующего – 2года.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Старший воспитатель: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Болонева Евгения Анатольевна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		педагогический стаж 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11 лет.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Заведующий хозяйством: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Балалаева Татьяна Ивановна,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		стаж 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работы – 27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6559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073CC20-C51E-4E3B-A266-ECC1E58C8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4220"/>
            <a:ext cx="10515600" cy="4351338"/>
          </a:xfrm>
        </p:spPr>
        <p:txBody>
          <a:bodyPr/>
          <a:lstStyle/>
          <a:p>
            <a:pPr indent="0" algn="just">
              <a:buNone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Миссия Учреждения: </a:t>
            </a:r>
          </a:p>
          <a:p>
            <a:pPr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Создание реального образовательного пространства для максимального развития жизненных сил и способностей детей в исключительно ответственный период их жизни от 3 до 7 лет на основе высокоорганизационной культуры учреждения, создание благоприятных условий для полноценного проживания ребенком дошкольного детства, непрерывного накопления культурного опыта деятельности и общения в процессе активного взаимодействия с окружающей средой, общения с другими детьми и взрослыми, развитие психических и физических	качеств в соответствии	с индивидуальными особенностями, обеспечение безопасности жизнедеятельности дошкольников.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86559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073CC20-C51E-4E3B-A266-ECC1E58C8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4220"/>
            <a:ext cx="10515600" cy="435133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Инфраструктура Учреждения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музыкальный зал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кабинет педагога-психолога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кабинет бурятского языка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кабинет логопеда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медицинский блок: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медицинский кабинет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прививочный кабинет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изолятор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спортивный зал со спортивными  модулями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спортивная площадка </a:t>
            </a:r>
          </a:p>
        </p:txBody>
      </p:sp>
    </p:spTree>
    <p:extLst>
      <p:ext uri="{BB962C8B-B14F-4D97-AF65-F5344CB8AC3E}">
        <p14:creationId xmlns="" xmlns:p14="http://schemas.microsoft.com/office/powerpoint/2010/main" val="4286559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073CC20-C51E-4E3B-A266-ECC1E58C8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4220"/>
            <a:ext cx="10515600" cy="4351338"/>
          </a:xfrm>
        </p:spPr>
        <p:txBody>
          <a:bodyPr>
            <a:normAutofit lnSpcReduction="10000"/>
          </a:bodyPr>
          <a:lstStyle/>
          <a:p>
            <a:pPr indent="0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На начало 2022-2023 учебного года численность воспитанников –130 из них:</a:t>
            </a:r>
          </a:p>
          <a:p>
            <a:pPr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0"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Вторая младшая группа «Радуга»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25 детей, донабор 10 детей, воспитатель Чимитова Сэсэг Буянтуевна</a:t>
            </a:r>
          </a:p>
          <a:p>
            <a:pPr lvl="0" indent="0">
              <a:buFont typeface="Wingdings" pitchFamily="2" charset="2"/>
              <a:buChar char="Ø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0"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Старшая группа «Теремок»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26 детей, донабор 5 детей, воспитатель Вампилова Светлана Борисовна</a:t>
            </a:r>
          </a:p>
          <a:p>
            <a:pPr lvl="0" indent="0">
              <a:buFont typeface="Wingdings" pitchFamily="2" charset="2"/>
              <a:buChar char="Ø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0"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Старшая группа «Полянка»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31 ребенок, воспитатель Музыкова Валентина Юрьевна</a:t>
            </a:r>
          </a:p>
          <a:p>
            <a:pPr lvl="0" indent="0">
              <a:buFont typeface="Wingdings" pitchFamily="2" charset="2"/>
              <a:buChar char="Ø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0"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Подготовительная группа «Лучики»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34 ребенка, воспитатель Калашникова Елена Владимировна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86559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073CC20-C51E-4E3B-A266-ECC1E58C8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4220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lv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Структура управления дошкольным образовательным учреждением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Управление учреждением строится на принципах единоначалия и самоуправления, обеспечивающих государственно - общественный характер управления Учреждением. Управление в учреждении осуществляет руководитель дошкольного учреждения- заведующий. </a:t>
            </a:r>
          </a:p>
          <a:p>
            <a:pPr indent="0">
              <a:buNone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Формами самоуправления Учреждения являются: </a:t>
            </a:r>
          </a:p>
          <a:p>
            <a:pPr lvl="0" indent="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Педагогический Совет Учреждения - решает вопросы, связанные с образовательным процессом, повышением квалификации педагогических работников, изучением и распространением педагогического опыта.</a:t>
            </a:r>
          </a:p>
          <a:p>
            <a:pPr lvl="0" indent="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Общее собрание коллектива Учреждения-содействует осуществлению управленческих начал, развитию инициативы работников, реализует право на самостоятельность Учреждения в решении вопросов, способствующих оптимальной организации образовательного процесса и финансово-хозяйственной деятельности. </a:t>
            </a:r>
          </a:p>
          <a:p>
            <a:pPr lvl="0" indent="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Управляющий совет - содействует объединению усилий семьи и Учреждения в деле воспитания и образования детей.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86559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073CC20-C51E-4E3B-A266-ECC1E58C8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4220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indent="0" algn="ctr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Особенности образовательного процесса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indent="0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Предмет деятельности Учреждения: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реализация основной образовательной программы  дошкольного образования. </a:t>
            </a:r>
          </a:p>
          <a:p>
            <a:pPr indent="0">
              <a:buNone/>
            </a:pP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	Цель деятельности Учреждения: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образовательная деятельность по образовательным программам дошкольного образования, присмотр и уход за детьми. </a:t>
            </a:r>
          </a:p>
          <a:p>
            <a:pPr indent="0">
              <a:buNone/>
            </a:pP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	Виды деятельности Учреждения: </a:t>
            </a:r>
          </a:p>
          <a:p>
            <a:pPr lvl="0" indent="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реализация основной образовательной программы дошкольного образования в группах общеразвивающей направленности с приоритетным осуществлением деятельности по развитию детей по нескольким направлениям, таким как познавательно-речевое,  художественно-эстетическое и физическое; </a:t>
            </a:r>
          </a:p>
          <a:p>
            <a:pPr lvl="0" indent="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присмотр и уход за детьми; </a:t>
            </a:r>
          </a:p>
          <a:p>
            <a:pPr lvl="0" indent="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реализация дополнительных образовательных программ; </a:t>
            </a:r>
          </a:p>
          <a:p>
            <a:pPr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Содержание образовательного процесса определяется основной образовательной программой муниципального бюджетного  дошкольного образовательного учреждения  Детский сад «Золотинка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86559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073CC20-C51E-4E3B-A266-ECC1E58C8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4220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indent="0">
              <a:buNone/>
            </a:pPr>
            <a:r>
              <a:rPr lang="ru-RU" sz="2000" dirty="0" smtClean="0"/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детском саду организовано трехразовое питание, питание в ДОУ осуществляется в соответствии с примерным цикличным двухнедельным меню, разработанным на основе физиологических потребностей детей и с учетом рекомендуемых среднесуточных норм питания для детей с 3 до 7 лет. Ежедневно бракеражная комиссия проверяет качество приготовленных блюд.</a:t>
            </a:r>
          </a:p>
          <a:p>
            <a:pPr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Постановление Главы АМО «Иволгинский район» Емонакова Н.В. от 02 августа 2022г. №521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«Об утверждении размера платы, взимаемой с родителей за присмотр и уход за детьми, осваивающими образовательные программы дошкольного образования в муниципальных дошкольных образовательных учреждениях»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indent="0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п.1 установлена родплата на питание ребенка в сумме 167 руб. в день, 15 руб. в день на приобретение расходных материалов для обеспечения соблюдения детьми личной гигиены. </a:t>
            </a:r>
          </a:p>
          <a:p>
            <a:pPr indent="0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П.2. Родительская плата на приобретение расходных материалов для обеспечения соблюдения детьми режима дня и личной гигиены подлежит внесению в полном объеме независимо от количества дней фактического посещения ребенком ДОУ.</a:t>
            </a:r>
          </a:p>
          <a:p>
            <a:pPr indent="0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П.3. Родительская плата вносится ежемесячно до 10 числа текущего года.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865592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2416</TotalTime>
  <Words>1036</Words>
  <Application>Microsoft Office PowerPoint</Application>
  <PresentationFormat>Произвольный</PresentationFormat>
  <Paragraphs>118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Участие в акции «Неделя безопасности» в МБДОУ детский сад «Золотинка»,  20-24.09.2021 г.</vt:lpstr>
      <vt:lpstr>Выставка детского творчества  «Золотая осень»</vt:lpstr>
      <vt:lpstr>Конкурс детских рисунков «Безопасные дороги детям!» 27.09-08.10.2021 г.</vt:lpstr>
      <vt:lpstr>Районная онлайн-спартакиада «Веселые старты» 6-8.10.2021 г.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Селма Шарапова</dc:creator>
  <cp:lastModifiedBy>Admin</cp:lastModifiedBy>
  <cp:revision>68</cp:revision>
  <dcterms:created xsi:type="dcterms:W3CDTF">2020-11-25T00:35:32Z</dcterms:created>
  <dcterms:modified xsi:type="dcterms:W3CDTF">2022-09-13T05:35:28Z</dcterms:modified>
</cp:coreProperties>
</file>